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</p:sldIdLst>
  <p:sldSz cy="5143500" cx="9144000"/>
  <p:notesSz cx="6858000" cy="9144000"/>
  <p:embeddedFontLst>
    <p:embeddedFont>
      <p:font typeface="Caveat"/>
      <p:regular r:id="rId47"/>
      <p:bold r:id="rId48"/>
    </p:embeddedFont>
    <p:embeddedFont>
      <p:font typeface="Playfair Display"/>
      <p:regular r:id="rId49"/>
      <p:bold r:id="rId50"/>
      <p:italic r:id="rId51"/>
      <p:boldItalic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Caveat-bold.fntdata"/><Relationship Id="rId47" Type="http://schemas.openxmlformats.org/officeDocument/2006/relationships/font" Target="fonts/Caveat-regular.fntdata"/><Relationship Id="rId49" Type="http://schemas.openxmlformats.org/officeDocument/2006/relationships/font" Target="fonts/PlayfairDisplay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PlayfairDisplay-italic.fntdata"/><Relationship Id="rId50" Type="http://schemas.openxmlformats.org/officeDocument/2006/relationships/font" Target="fonts/PlayfairDisplay-bold.fntdata"/><Relationship Id="rId52" Type="http://schemas.openxmlformats.org/officeDocument/2006/relationships/font" Target="fonts/PlayfairDisplay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1916184d4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1916184d4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1916184d45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1916184d45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1916184d45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1916184d4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1916184d45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1916184d45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1916184d45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1916184d45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1916184d45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11916184d45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1829c887db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1829c887db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1829c887db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11829c887db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1829c887db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11829c887db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1916184d45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1916184d45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1829c887d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1829c887d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23af59ae1c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123af59ae1c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23af59ae1c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23af59ae1c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23af59ae1c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123af59ae1c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23af59ae1c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123af59ae1c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23af59ae1c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123af59ae1c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23af59ae1c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23af59ae1c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23af59ae1c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123af59ae1c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23af59ae1c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123af59ae1c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123af59ae1c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123af59ae1c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23af59ae1c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23af59ae1c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1829c887db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1829c887db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23af59ae1c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123af59ae1c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23af59ae1c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123af59ae1c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123af59ae1c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123af59ae1c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123af59ae1c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123af59ae1c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123af59ae1c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123af59ae1c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123af59ae1c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123af59ae1c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123af59ae1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123af59ae1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1916184d45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11916184d45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123af59ae1c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123af59ae1c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1916184d45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1916184d45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1829c887db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1829c887db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11916184d45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11916184d45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11829c887db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11829c887db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1829c887db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1829c887db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1916184d45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1916184d45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1829c887db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1829c887db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1829c887db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1829c887db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1829c887db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1829c887db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jpg"/><Relationship Id="rId4" Type="http://schemas.openxmlformats.org/officeDocument/2006/relationships/image" Target="../media/image8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.jpg"/><Relationship Id="rId4" Type="http://schemas.openxmlformats.org/officeDocument/2006/relationships/image" Target="../media/image13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1.jpg"/><Relationship Id="rId4" Type="http://schemas.openxmlformats.org/officeDocument/2006/relationships/image" Target="../media/image12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0.jpg"/><Relationship Id="rId4" Type="http://schemas.openxmlformats.org/officeDocument/2006/relationships/image" Target="../media/image14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jpg"/><Relationship Id="rId4" Type="http://schemas.openxmlformats.org/officeDocument/2006/relationships/image" Target="../media/image19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8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4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5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4.png"/><Relationship Id="rId4" Type="http://schemas.openxmlformats.org/officeDocument/2006/relationships/image" Target="../media/image27.png"/><Relationship Id="rId5" Type="http://schemas.openxmlformats.org/officeDocument/2006/relationships/image" Target="../media/image2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0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0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image" Target="../media/image3.jpg"/><Relationship Id="rId5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5D0D0"/>
            </a:gs>
            <a:gs pos="100000">
              <a:srgbClr val="D96868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-1821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A86E8"/>
                </a:solidFill>
              </a:rPr>
              <a:t>Effect of amplitude of walls on thermal and hydrodynamic characteristics of laminar flow through an asymmetric wavy channel </a:t>
            </a:r>
            <a:endParaRPr sz="3000">
              <a:solidFill>
                <a:srgbClr val="4A86E8"/>
              </a:solidFill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2888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ME412 Project Report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311700" y="3869225"/>
            <a:ext cx="28035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Comic Sans MS"/>
                <a:ea typeface="Comic Sans MS"/>
                <a:cs typeface="Comic Sans MS"/>
                <a:sym typeface="Comic Sans MS"/>
              </a:rPr>
              <a:t>Submitted By: Abhishek Raghuvanshi</a:t>
            </a:r>
            <a:endParaRPr sz="19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Comic Sans MS"/>
                <a:ea typeface="Comic Sans MS"/>
                <a:cs typeface="Comic Sans MS"/>
                <a:sym typeface="Comic Sans MS"/>
              </a:rPr>
              <a:t>180100003</a:t>
            </a:r>
            <a:endParaRPr sz="19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3996625" y="4228325"/>
            <a:ext cx="50277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[1] Mehta, Sumit &amp; Pati, Sukumar &amp; Baranyi, Laszlo. (2022). Effect of amplitude of walls on thermal and hydrodynamic characteristics of laminar flow through an asymmetric wavy channel. Case Studies in Thermal Engineering. 31. 101796. 10.1016/j.csite.2022.101796.</a:t>
            </a:r>
            <a:endParaRPr sz="1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/>
          <p:nvPr/>
        </p:nvSpPr>
        <p:spPr>
          <a:xfrm>
            <a:off x="3958050" y="4390525"/>
            <a:ext cx="1227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A=0.03, CAC</a:t>
            </a:r>
            <a:endParaRPr/>
          </a:p>
        </p:txBody>
      </p:sp>
      <p:pic>
        <p:nvPicPr>
          <p:cNvPr id="114" name="Google Shape;11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43165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/>
        </p:nvSpPr>
        <p:spPr>
          <a:xfrm>
            <a:off x="3958050" y="4390525"/>
            <a:ext cx="150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A=0.03, LDAC</a:t>
            </a:r>
            <a:endParaRPr/>
          </a:p>
        </p:txBody>
      </p:sp>
      <p:pic>
        <p:nvPicPr>
          <p:cNvPr id="120" name="Google Shape;12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43165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/>
        </p:nvSpPr>
        <p:spPr>
          <a:xfrm>
            <a:off x="3958050" y="4390525"/>
            <a:ext cx="150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A=0.03, LIAC</a:t>
            </a:r>
            <a:endParaRPr/>
          </a:p>
        </p:txBody>
      </p:sp>
      <p:pic>
        <p:nvPicPr>
          <p:cNvPr id="126" name="Google Shape;12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43165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/>
          <p:nvPr/>
        </p:nvSpPr>
        <p:spPr>
          <a:xfrm>
            <a:off x="3958050" y="4390525"/>
            <a:ext cx="1227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A=0.04, CAC</a:t>
            </a:r>
            <a:endParaRPr/>
          </a:p>
        </p:txBody>
      </p:sp>
      <p:pic>
        <p:nvPicPr>
          <p:cNvPr id="132" name="Google Shape;13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43165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 txBox="1"/>
          <p:nvPr/>
        </p:nvSpPr>
        <p:spPr>
          <a:xfrm>
            <a:off x="3958050" y="4390525"/>
            <a:ext cx="150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A=0.04, LDAC</a:t>
            </a:r>
            <a:endParaRPr/>
          </a:p>
        </p:txBody>
      </p:sp>
      <p:pic>
        <p:nvPicPr>
          <p:cNvPr id="138" name="Google Shape;138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4747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7"/>
          <p:cNvSpPr txBox="1"/>
          <p:nvPr/>
        </p:nvSpPr>
        <p:spPr>
          <a:xfrm>
            <a:off x="3958050" y="4390525"/>
            <a:ext cx="150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A=0.04, LIAC</a:t>
            </a:r>
            <a:endParaRPr/>
          </a:p>
        </p:txBody>
      </p:sp>
      <p:pic>
        <p:nvPicPr>
          <p:cNvPr id="144" name="Google Shape;14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4747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8"/>
          <p:cNvSpPr txBox="1"/>
          <p:nvPr/>
        </p:nvSpPr>
        <p:spPr>
          <a:xfrm>
            <a:off x="3958050" y="4390525"/>
            <a:ext cx="150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CAC</a:t>
            </a:r>
            <a:endParaRPr/>
          </a:p>
        </p:txBody>
      </p:sp>
      <p:pic>
        <p:nvPicPr>
          <p:cNvPr id="150" name="Google Shape;15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4747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/>
        </p:nvSpPr>
        <p:spPr>
          <a:xfrm>
            <a:off x="3958050" y="4390525"/>
            <a:ext cx="150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LDAC</a:t>
            </a:r>
            <a:endParaRPr/>
          </a:p>
        </p:txBody>
      </p:sp>
      <p:pic>
        <p:nvPicPr>
          <p:cNvPr id="156" name="Google Shape;15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4747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0"/>
          <p:cNvSpPr txBox="1"/>
          <p:nvPr/>
        </p:nvSpPr>
        <p:spPr>
          <a:xfrm>
            <a:off x="3958050" y="4390525"/>
            <a:ext cx="150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LIAC</a:t>
            </a:r>
            <a:endParaRPr/>
          </a:p>
        </p:txBody>
      </p:sp>
      <p:pic>
        <p:nvPicPr>
          <p:cNvPr id="162" name="Google Shape;16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4747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1"/>
          <p:cNvSpPr txBox="1"/>
          <p:nvPr/>
        </p:nvSpPr>
        <p:spPr>
          <a:xfrm>
            <a:off x="944238" y="278125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Expected Results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68" name="Google Shape;16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4200" y="755125"/>
            <a:ext cx="6772396" cy="400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/>
        </p:nvSpPr>
        <p:spPr>
          <a:xfrm>
            <a:off x="4714875" y="613975"/>
            <a:ext cx="3637500" cy="38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700">
                <a:latin typeface="Georgia"/>
                <a:ea typeface="Georgia"/>
                <a:cs typeface="Georgia"/>
                <a:sym typeface="Georgia"/>
              </a:rPr>
              <a:t>Table of Contents</a:t>
            </a:r>
            <a:endParaRPr i="1" sz="1700">
              <a:latin typeface="Georgia"/>
              <a:ea typeface="Georgia"/>
              <a:cs typeface="Georgia"/>
              <a:sym typeface="Georgia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Introduction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Scope of problem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Geometry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Mesh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Flow simulation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Expected Results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File Structure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Thermal Simulation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Expected Results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Nusselt Number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Georgia"/>
              <a:buAutoNum type="arabicPeriod"/>
            </a:pPr>
            <a:r>
              <a:rPr lang="en" sz="1700">
                <a:latin typeface="Georgia"/>
                <a:ea typeface="Georgia"/>
                <a:cs typeface="Georgia"/>
                <a:sym typeface="Georgia"/>
              </a:rPr>
              <a:t>Performance characteristics</a:t>
            </a:r>
            <a:endParaRPr sz="1700">
              <a:latin typeface="Georgia"/>
              <a:ea typeface="Georgia"/>
              <a:cs typeface="Georgia"/>
              <a:sym typeface="Georgi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2"/>
          <p:cNvSpPr txBox="1"/>
          <p:nvPr/>
        </p:nvSpPr>
        <p:spPr>
          <a:xfrm>
            <a:off x="944238" y="278125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Expected Results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74" name="Google Shape;17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200" y="755125"/>
            <a:ext cx="8981801" cy="4075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3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File Structure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80" name="Google Shape;18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641250"/>
            <a:ext cx="7217175" cy="136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988750"/>
            <a:ext cx="5996925" cy="129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4"/>
          <p:cNvSpPr txBox="1"/>
          <p:nvPr/>
        </p:nvSpPr>
        <p:spPr>
          <a:xfrm>
            <a:off x="3090300" y="69600"/>
            <a:ext cx="2963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U and p boundary conditions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87" name="Google Shape;18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80100"/>
            <a:ext cx="4336970" cy="421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1770" y="780100"/>
            <a:ext cx="4115022" cy="421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 and alphat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94" name="Google Shape;19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80100"/>
            <a:ext cx="4458704" cy="421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3504" y="780100"/>
            <a:ext cx="4228095" cy="2455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6"/>
          <p:cNvSpPr txBox="1"/>
          <p:nvPr/>
        </p:nvSpPr>
        <p:spPr>
          <a:xfrm>
            <a:off x="3090300" y="0"/>
            <a:ext cx="2963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transportProperties and turbulenceProperties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01" name="Google Shape;20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80100"/>
            <a:ext cx="4235155" cy="421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8225" y="1505975"/>
            <a:ext cx="4635775" cy="180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7"/>
          <p:cNvSpPr txBox="1"/>
          <p:nvPr/>
        </p:nvSpPr>
        <p:spPr>
          <a:xfrm>
            <a:off x="1897100" y="99425"/>
            <a:ext cx="2963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controlDict and fvSolution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08" name="Google Shape;20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175" y="1080713"/>
            <a:ext cx="4253126" cy="298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45528" y="13"/>
            <a:ext cx="321879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8"/>
          <p:cNvSpPr txBox="1"/>
          <p:nvPr/>
        </p:nvSpPr>
        <p:spPr>
          <a:xfrm>
            <a:off x="344800" y="214985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fvSchemes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15" name="Google Shape;21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49000" y="0"/>
            <a:ext cx="45221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9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Thermal Simulations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21" name="Google Shape;221;p39"/>
          <p:cNvSpPr txBox="1"/>
          <p:nvPr/>
        </p:nvSpPr>
        <p:spPr>
          <a:xfrm>
            <a:off x="3958050" y="4390525"/>
            <a:ext cx="1227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CAC</a:t>
            </a:r>
            <a:endParaRPr/>
          </a:p>
        </p:txBody>
      </p:sp>
      <p:pic>
        <p:nvPicPr>
          <p:cNvPr id="222" name="Google Shape;22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0363" y="699000"/>
            <a:ext cx="7323266" cy="350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0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Thermal Simulations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28" name="Google Shape;228;p40"/>
          <p:cNvSpPr txBox="1"/>
          <p:nvPr/>
        </p:nvSpPr>
        <p:spPr>
          <a:xfrm>
            <a:off x="3958050" y="4390525"/>
            <a:ext cx="147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LDAC</a:t>
            </a:r>
            <a:endParaRPr/>
          </a:p>
        </p:txBody>
      </p:sp>
      <p:pic>
        <p:nvPicPr>
          <p:cNvPr id="229" name="Google Shape;22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4850" y="627700"/>
            <a:ext cx="7234303" cy="345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1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Thermal Simulations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35" name="Google Shape;235;p41"/>
          <p:cNvSpPr txBox="1"/>
          <p:nvPr/>
        </p:nvSpPr>
        <p:spPr>
          <a:xfrm>
            <a:off x="3958050" y="4390525"/>
            <a:ext cx="147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LIAC</a:t>
            </a:r>
            <a:endParaRPr/>
          </a:p>
        </p:txBody>
      </p:sp>
      <p:pic>
        <p:nvPicPr>
          <p:cNvPr id="236" name="Google Shape;23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4850" y="733750"/>
            <a:ext cx="7234303" cy="345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C982"/>
            </a:gs>
            <a:gs pos="100000">
              <a:srgbClr val="F58F09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335950" y="231700"/>
            <a:ext cx="83061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Times New Roman"/>
                <a:ea typeface="Times New Roman"/>
                <a:cs typeface="Times New Roman"/>
                <a:sym typeface="Times New Roman"/>
              </a:rPr>
              <a:t>Introduction</a:t>
            </a:r>
            <a:endParaRPr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8" name="Google Shape;68;p15"/>
          <p:cNvSpPr txBox="1"/>
          <p:nvPr/>
        </p:nvSpPr>
        <p:spPr>
          <a:xfrm>
            <a:off x="335950" y="1170025"/>
            <a:ext cx="8340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●"/>
            </a:pPr>
            <a:r>
              <a:rPr lang="en" sz="2200">
                <a:latin typeface="Times New Roman"/>
                <a:ea typeface="Times New Roman"/>
                <a:cs typeface="Times New Roman"/>
                <a:sym typeface="Times New Roman"/>
              </a:rPr>
              <a:t>The use of wavy channels is one of the best methods to increase heat transfer by increasing the surface area of contact.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●"/>
            </a:pPr>
            <a:r>
              <a:rPr lang="en" sz="2200">
                <a:latin typeface="Times New Roman"/>
                <a:ea typeface="Times New Roman"/>
                <a:cs typeface="Times New Roman"/>
                <a:sym typeface="Times New Roman"/>
              </a:rPr>
              <a:t>It is a passive method, i.e., it does not require additional </a:t>
            </a:r>
            <a:r>
              <a:rPr lang="en" sz="2200">
                <a:latin typeface="Times New Roman"/>
                <a:ea typeface="Times New Roman"/>
                <a:cs typeface="Times New Roman"/>
                <a:sym typeface="Times New Roman"/>
              </a:rPr>
              <a:t>power</a:t>
            </a:r>
            <a:r>
              <a:rPr lang="en" sz="2200">
                <a:latin typeface="Times New Roman"/>
                <a:ea typeface="Times New Roman"/>
                <a:cs typeface="Times New Roman"/>
                <a:sym typeface="Times New Roman"/>
              </a:rPr>
              <a:t> in addition to the pumping power to maintain the enhancement effect.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●"/>
            </a:pPr>
            <a:r>
              <a:rPr lang="en" sz="2200">
                <a:latin typeface="Times New Roman"/>
                <a:ea typeface="Times New Roman"/>
                <a:cs typeface="Times New Roman"/>
                <a:sym typeface="Times New Roman"/>
              </a:rPr>
              <a:t>The dynamics of flow through a wavy channel becomes complicated even for laminar flow because of the formation of flow recirculation zones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●"/>
            </a:pPr>
            <a:r>
              <a:rPr lang="en" sz="2200">
                <a:latin typeface="Times New Roman"/>
                <a:ea typeface="Times New Roman"/>
                <a:cs typeface="Times New Roman"/>
                <a:sym typeface="Times New Roman"/>
              </a:rPr>
              <a:t>It is used in various fields including solar and process plants, heat exchangers, and processes involving polymetric composite manufacturing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2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Thermal Simulations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42" name="Google Shape;242;p42"/>
          <p:cNvSpPr txBox="1"/>
          <p:nvPr/>
        </p:nvSpPr>
        <p:spPr>
          <a:xfrm>
            <a:off x="3958050" y="4390525"/>
            <a:ext cx="147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A=0.03, CAC</a:t>
            </a:r>
            <a:endParaRPr/>
          </a:p>
        </p:txBody>
      </p:sp>
      <p:pic>
        <p:nvPicPr>
          <p:cNvPr id="243" name="Google Shape;24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3863" y="627700"/>
            <a:ext cx="7136275" cy="345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3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Thermal Simulations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49" name="Google Shape;249;p43"/>
          <p:cNvSpPr txBox="1"/>
          <p:nvPr/>
        </p:nvSpPr>
        <p:spPr>
          <a:xfrm>
            <a:off x="3958050" y="4390525"/>
            <a:ext cx="147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A=0.03, LDAC</a:t>
            </a:r>
            <a:endParaRPr/>
          </a:p>
        </p:txBody>
      </p:sp>
      <p:pic>
        <p:nvPicPr>
          <p:cNvPr id="250" name="Google Shape;25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3863" y="703900"/>
            <a:ext cx="7136275" cy="345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4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Thermal Simulations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56" name="Google Shape;256;p44"/>
          <p:cNvSpPr txBox="1"/>
          <p:nvPr/>
        </p:nvSpPr>
        <p:spPr>
          <a:xfrm>
            <a:off x="3958050" y="4390525"/>
            <a:ext cx="147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A=0.03, LIAC</a:t>
            </a:r>
            <a:endParaRPr/>
          </a:p>
        </p:txBody>
      </p:sp>
      <p:pic>
        <p:nvPicPr>
          <p:cNvPr id="257" name="Google Shape;25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3863" y="627700"/>
            <a:ext cx="7136275" cy="345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5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Thermal Simulations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63" name="Google Shape;263;p45"/>
          <p:cNvSpPr txBox="1"/>
          <p:nvPr/>
        </p:nvSpPr>
        <p:spPr>
          <a:xfrm>
            <a:off x="3958050" y="4390525"/>
            <a:ext cx="147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A=0.04, CAC</a:t>
            </a:r>
            <a:endParaRPr/>
          </a:p>
        </p:txBody>
      </p:sp>
      <p:pic>
        <p:nvPicPr>
          <p:cNvPr id="264" name="Google Shape;264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3850" y="780100"/>
            <a:ext cx="7136275" cy="345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6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Thermal Simulations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70" name="Google Shape;270;p46"/>
          <p:cNvSpPr txBox="1"/>
          <p:nvPr/>
        </p:nvSpPr>
        <p:spPr>
          <a:xfrm>
            <a:off x="3958050" y="4390525"/>
            <a:ext cx="147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A=0.04, LDAC</a:t>
            </a:r>
            <a:endParaRPr/>
          </a:p>
        </p:txBody>
      </p:sp>
      <p:pic>
        <p:nvPicPr>
          <p:cNvPr id="271" name="Google Shape;27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4850" y="627700"/>
            <a:ext cx="7234303" cy="345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7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Thermal Simulations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77" name="Google Shape;277;p47"/>
          <p:cNvSpPr txBox="1"/>
          <p:nvPr/>
        </p:nvSpPr>
        <p:spPr>
          <a:xfrm>
            <a:off x="3958050" y="4390525"/>
            <a:ext cx="147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A=0.04, LIAC</a:t>
            </a:r>
            <a:endParaRPr/>
          </a:p>
        </p:txBody>
      </p:sp>
      <p:pic>
        <p:nvPicPr>
          <p:cNvPr id="278" name="Google Shape;278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4850" y="687425"/>
            <a:ext cx="7234303" cy="345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8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Expected Results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84" name="Google Shape;28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950" y="228600"/>
            <a:ext cx="3124200" cy="234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0125" y="276525"/>
            <a:ext cx="3162300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19400" y="2729150"/>
            <a:ext cx="3305175" cy="229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9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Expected Results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92" name="Google Shape;292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3238" y="557375"/>
            <a:ext cx="6637519" cy="421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9"/>
          <p:cNvSpPr txBox="1"/>
          <p:nvPr/>
        </p:nvSpPr>
        <p:spPr>
          <a:xfrm>
            <a:off x="1673700" y="4743300"/>
            <a:ext cx="5796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Isotherms at A=0.04, and Re = 200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50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Expected Results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99" name="Google Shape;29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3238" y="557375"/>
            <a:ext cx="6637519" cy="4211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50"/>
          <p:cNvSpPr txBox="1"/>
          <p:nvPr/>
        </p:nvSpPr>
        <p:spPr>
          <a:xfrm>
            <a:off x="1673700" y="4743300"/>
            <a:ext cx="5796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Isotherms at A=0.04, and Re = 200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1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Expected Results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306" name="Google Shape;306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5700" y="532425"/>
            <a:ext cx="6750824" cy="446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C982"/>
            </a:gs>
            <a:gs pos="100000">
              <a:srgbClr val="F58F09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335950" y="231700"/>
            <a:ext cx="83061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Times New Roman"/>
                <a:ea typeface="Times New Roman"/>
                <a:cs typeface="Times New Roman"/>
                <a:sym typeface="Times New Roman"/>
              </a:rPr>
              <a:t>Scope of problem</a:t>
            </a:r>
            <a:endParaRPr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335950" y="1170025"/>
            <a:ext cx="83409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●"/>
            </a:pPr>
            <a:r>
              <a:rPr lang="en" sz="2200">
                <a:latin typeface="Times New Roman"/>
                <a:ea typeface="Times New Roman"/>
                <a:cs typeface="Times New Roman"/>
                <a:sym typeface="Times New Roman"/>
              </a:rPr>
              <a:t>In this work, we investigate the hydrothermal characteristics for laminar forced convective flow of water through sinusoidal asymmetric wavy channel of three types: linearly increasing amplitude channel (LIAC), linearly decreasing amplitude channel (LDAC) and constant amplitude channel (CAC). 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Times New Roman"/>
              <a:buChar char="●"/>
            </a:pPr>
            <a:r>
              <a:rPr lang="en" sz="2200">
                <a:latin typeface="Times New Roman"/>
                <a:ea typeface="Times New Roman"/>
                <a:cs typeface="Times New Roman"/>
                <a:sym typeface="Times New Roman"/>
              </a:rPr>
              <a:t>The computed velocity and temperature fields are analyzed by varying the Reynolds number (Re) and slope (A) of the linearly varying amplitude in the following ranges: 5 ≤ Re ≤ 200 and 0.02≤ A ≤ 0.04.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2"/>
          <p:cNvSpPr txBox="1"/>
          <p:nvPr/>
        </p:nvSpPr>
        <p:spPr>
          <a:xfrm>
            <a:off x="3090300" y="150700"/>
            <a:ext cx="29634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Expected Results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312" name="Google Shape;312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5700" y="528950"/>
            <a:ext cx="6740800" cy="454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3"/>
          <p:cNvSpPr txBox="1"/>
          <p:nvPr/>
        </p:nvSpPr>
        <p:spPr>
          <a:xfrm>
            <a:off x="556050" y="637150"/>
            <a:ext cx="42864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latin typeface="Caveat"/>
                <a:ea typeface="Caveat"/>
                <a:cs typeface="Caveat"/>
                <a:sym typeface="Caveat"/>
              </a:rPr>
              <a:t>Hope </a:t>
            </a:r>
            <a:r>
              <a:rPr lang="en" sz="3500">
                <a:latin typeface="Caveat"/>
                <a:ea typeface="Caveat"/>
                <a:cs typeface="Caveat"/>
                <a:sym typeface="Caveat"/>
              </a:rPr>
              <a:t>you</a:t>
            </a:r>
            <a:r>
              <a:rPr lang="en" sz="3500">
                <a:latin typeface="Caveat"/>
                <a:ea typeface="Caveat"/>
                <a:cs typeface="Caveat"/>
                <a:sym typeface="Caveat"/>
              </a:rPr>
              <a:t> liked the Presentation!!</a:t>
            </a:r>
            <a:endParaRPr sz="3500">
              <a:latin typeface="Caveat"/>
              <a:ea typeface="Caveat"/>
              <a:cs typeface="Caveat"/>
              <a:sym typeface="Cave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500">
              <a:latin typeface="Caveat"/>
              <a:ea typeface="Caveat"/>
              <a:cs typeface="Caveat"/>
              <a:sym typeface="Cave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latin typeface="Caveat"/>
                <a:ea typeface="Caveat"/>
                <a:cs typeface="Caveat"/>
                <a:sym typeface="Caveat"/>
              </a:rPr>
              <a:t>ThankYou</a:t>
            </a:r>
            <a:endParaRPr sz="3500">
              <a:latin typeface="Caveat"/>
              <a:ea typeface="Caveat"/>
              <a:cs typeface="Caveat"/>
              <a:sym typeface="Cave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4900" y="664725"/>
            <a:ext cx="6934200" cy="440055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7"/>
          <p:cNvSpPr txBox="1"/>
          <p:nvPr/>
        </p:nvSpPr>
        <p:spPr>
          <a:xfrm>
            <a:off x="3391650" y="120550"/>
            <a:ext cx="2360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Playfair Display"/>
                <a:ea typeface="Playfair Display"/>
                <a:cs typeface="Playfair Display"/>
                <a:sym typeface="Playfair Display"/>
              </a:rPr>
              <a:t>Expected Geometry</a:t>
            </a:r>
            <a:endParaRPr sz="19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0624" y="0"/>
            <a:ext cx="3466904" cy="2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7150" y="2629650"/>
            <a:ext cx="3493851" cy="2409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5850" y="1315039"/>
            <a:ext cx="3466901" cy="239171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8"/>
          <p:cNvSpPr txBox="1"/>
          <p:nvPr/>
        </p:nvSpPr>
        <p:spPr>
          <a:xfrm>
            <a:off x="1227950" y="3938725"/>
            <a:ext cx="1227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CAC</a:t>
            </a:r>
            <a:endParaRPr/>
          </a:p>
        </p:txBody>
      </p:sp>
      <p:sp>
        <p:nvSpPr>
          <p:cNvPr id="89" name="Google Shape;89;p18"/>
          <p:cNvSpPr txBox="1"/>
          <p:nvPr/>
        </p:nvSpPr>
        <p:spPr>
          <a:xfrm>
            <a:off x="3937575" y="430450"/>
            <a:ext cx="823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LDAC</a:t>
            </a:r>
            <a:endParaRPr/>
          </a:p>
        </p:txBody>
      </p:sp>
      <p:sp>
        <p:nvSpPr>
          <p:cNvPr id="90" name="Google Shape;90;p18"/>
          <p:cNvSpPr txBox="1"/>
          <p:nvPr/>
        </p:nvSpPr>
        <p:spPr>
          <a:xfrm>
            <a:off x="3937575" y="4156400"/>
            <a:ext cx="823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LIAC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/>
        </p:nvSpPr>
        <p:spPr>
          <a:xfrm>
            <a:off x="3958050" y="4390525"/>
            <a:ext cx="1227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CAC</a:t>
            </a:r>
            <a:endParaRPr/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9"/>
            <a:ext cx="9144001" cy="4370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/>
        </p:nvSpPr>
        <p:spPr>
          <a:xfrm>
            <a:off x="3958050" y="4390525"/>
            <a:ext cx="150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LDAC</a:t>
            </a:r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4747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0D2E9"/>
            </a:gs>
            <a:gs pos="100000">
              <a:srgbClr val="04596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/>
        </p:nvSpPr>
        <p:spPr>
          <a:xfrm>
            <a:off x="3958050" y="4390525"/>
            <a:ext cx="150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A=0.02, LIAC</a:t>
            </a:r>
            <a:endParaRPr/>
          </a:p>
        </p:txBody>
      </p:sp>
      <p:pic>
        <p:nvPicPr>
          <p:cNvPr id="108" name="Google Shape;10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47472" cy="408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